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92" r:id="rId5"/>
    <p:sldId id="276" r:id="rId6"/>
    <p:sldId id="260" r:id="rId7"/>
    <p:sldId id="261" r:id="rId8"/>
    <p:sldId id="259" r:id="rId9"/>
    <p:sldId id="262" r:id="rId10"/>
    <p:sldId id="263" r:id="rId11"/>
    <p:sldId id="266" r:id="rId12"/>
    <p:sldId id="264" r:id="rId13"/>
    <p:sldId id="265" r:id="rId14"/>
    <p:sldId id="269" r:id="rId15"/>
    <p:sldId id="270" r:id="rId16"/>
    <p:sldId id="278" r:id="rId17"/>
    <p:sldId id="273" r:id="rId18"/>
    <p:sldId id="274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1AFF0F"/>
    <a:srgbClr val="169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755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67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97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066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758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5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290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4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9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8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5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64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25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22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5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27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59791E-DD13-457D-A3BD-F2DB86FB2251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EA6522-7F19-4D12-9ADE-C7F2AA6F134C}" type="slidenum">
              <a:rPr lang="en-GB" smtClean="0"/>
              <a:t>‹N°›</a:t>
            </a:fld>
            <a:endParaRPr lang="en-GB"/>
          </a:p>
        </p:txBody>
      </p:sp>
      <p:pic>
        <p:nvPicPr>
          <p:cNvPr id="8" name="Image 7" descr="Une image contenant animal, étoile&#10;&#10;Description générée automatiquement">
            <a:extLst>
              <a:ext uri="{FF2B5EF4-FFF2-40B4-BE49-F238E27FC236}">
                <a16:creationId xmlns:a16="http://schemas.microsoft.com/office/drawing/2014/main" id="{6A9F02F1-545D-4250-A37B-7A55D901ECA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574" b="93880" l="10000" r="90000">
                        <a14:foregroundMark x1="58562" y1="7760" x2="58562" y2="7760"/>
                        <a14:foregroundMark x1="51688" y1="93989" x2="51688" y2="93989"/>
                        <a14:foregroundMark x1="48750" y1="6885" x2="48750" y2="6885"/>
                        <a14:foregroundMark x1="44813" y1="5574" x2="44813" y2="5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643" y="716968"/>
            <a:ext cx="2170980" cy="12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2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s.asu.edu/data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ars.asu.edu/data/molasr/" TargetMode="External"/><Relationship Id="rId7" Type="http://schemas.openxmlformats.org/officeDocument/2006/relationships/hyperlink" Target="http://mars.asu.edu/data/tes_plagioclase/" TargetMode="External"/><Relationship Id="rId2" Type="http://schemas.openxmlformats.org/officeDocument/2006/relationships/hyperlink" Target="http://mars.asu.edu/da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rs.asu.edu/data/tes_kfeldspar/" TargetMode="External"/><Relationship Id="rId5" Type="http://schemas.openxmlformats.org/officeDocument/2006/relationships/hyperlink" Target="http://mars.asu.edu/data/tes_silicates/" TargetMode="External"/><Relationship Id="rId4" Type="http://schemas.openxmlformats.org/officeDocument/2006/relationships/hyperlink" Target="http://mars.asu.edu/data/thm_di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orange, table, assis, signe&#10;&#10;Description générée automatiquement">
            <a:extLst>
              <a:ext uri="{FF2B5EF4-FFF2-40B4-BE49-F238E27FC236}">
                <a16:creationId xmlns:a16="http://schemas.microsoft.com/office/drawing/2014/main" id="{7E950E39-D65A-40E8-A353-15F5EDF1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53"/>
          <a:stretch/>
        </p:blipFill>
        <p:spPr>
          <a:xfrm>
            <a:off x="2059997" y="975"/>
            <a:ext cx="8041842" cy="6858000"/>
          </a:xfrm>
          <a:prstGeom prst="rect">
            <a:avLst/>
          </a:prstGeom>
        </p:spPr>
      </p:pic>
      <p:pic>
        <p:nvPicPr>
          <p:cNvPr id="13" name="Image 12" descr="Une image contenant roche, vallée, canyon, nature&#10;&#10;Description générée automatiquement">
            <a:extLst>
              <a:ext uri="{FF2B5EF4-FFF2-40B4-BE49-F238E27FC236}">
                <a16:creationId xmlns:a16="http://schemas.microsoft.com/office/drawing/2014/main" id="{15CEB847-4AAF-44C4-8543-58338ACE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0" b="26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1" y="5182864"/>
                  <a:pt x="2905501" y="3427045"/>
                </a:cubicBezTo>
                <a:cubicBezTo>
                  <a:pt x="2905501" y="1671227"/>
                  <a:pt x="4327804" y="247854"/>
                  <a:pt x="6082303" y="247854"/>
                </a:cubicBezTo>
                <a:close/>
                <a:moveTo>
                  <a:pt x="794765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923439" y="6858000"/>
                </a:lnTo>
                <a:lnTo>
                  <a:pt x="7938929" y="6850061"/>
                </a:lnTo>
                <a:cubicBezTo>
                  <a:pt x="9153123" y="6189975"/>
                  <a:pt x="9977382" y="4902578"/>
                  <a:pt x="9977382" y="3422520"/>
                </a:cubicBezTo>
                <a:cubicBezTo>
                  <a:pt x="9977382" y="2009738"/>
                  <a:pt x="9226353" y="772500"/>
                  <a:pt x="8102044" y="88839"/>
                </a:cubicBezTo>
                <a:close/>
                <a:moveTo>
                  <a:pt x="0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8"/>
                  <a:pt x="2187224" y="3422520"/>
                </a:cubicBezTo>
                <a:cubicBezTo>
                  <a:pt x="2187224" y="4902578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C7F06A-1310-42E3-8232-1082DC792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5" y="0"/>
            <a:ext cx="12188825" cy="6856214"/>
          </a:xfrm>
          <a:prstGeom prst="rect">
            <a:avLst/>
          </a:prstGeom>
        </p:spPr>
      </p:pic>
      <p:sp>
        <p:nvSpPr>
          <p:cNvPr id="24" name="Rounded Rectangle 6">
            <a:extLst>
              <a:ext uri="{FF2B5EF4-FFF2-40B4-BE49-F238E27FC236}">
                <a16:creationId xmlns:a16="http://schemas.microsoft.com/office/drawing/2014/main" id="{185F813D-FC7D-4AAE-A980-A379292C4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oundRect">
            <a:avLst>
              <a:gd name="adj" fmla="val 8234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4BAA49E-A904-4A70-AE4B-926C56FEC2DC}"/>
              </a:ext>
            </a:extLst>
          </p:cNvPr>
          <p:cNvSpPr txBox="1"/>
          <p:nvPr/>
        </p:nvSpPr>
        <p:spPr>
          <a:xfrm>
            <a:off x="1839004" y="2278493"/>
            <a:ext cx="8434238" cy="2008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  <a:cs typeface="Cavolini" panose="020B0502040204020203" pitchFamily="66" charset="0"/>
              </a:rPr>
              <a:t>Mapping potential Life nest on Mars, using ArcgisPRO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B0BD777-B03A-45F4-8D5F-17C87415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191" y="118445"/>
            <a:ext cx="1554120" cy="629418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7617161-AA13-4B7E-A2B0-C270E98A15F6}"/>
              </a:ext>
            </a:extLst>
          </p:cNvPr>
          <p:cNvSpPr txBox="1"/>
          <p:nvPr/>
        </p:nvSpPr>
        <p:spPr>
          <a:xfrm>
            <a:off x="16670" y="6209883"/>
            <a:ext cx="1421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TOUDJI Yanis</a:t>
            </a:r>
          </a:p>
          <a:p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B2C94D-6484-423B-B607-DD28239EC6AC}"/>
              </a:ext>
            </a:extLst>
          </p:cNvPr>
          <p:cNvSpPr txBox="1"/>
          <p:nvPr/>
        </p:nvSpPr>
        <p:spPr>
          <a:xfrm>
            <a:off x="10365316" y="6110137"/>
            <a:ext cx="2157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RUDNed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03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C0E93146-57CE-44E2-93B1-BC34462181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Raster operation : georeference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0EC698-BB0F-4553-9CCD-A1CCB99EB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3"/>
          <a:stretch/>
        </p:blipFill>
        <p:spPr>
          <a:xfrm>
            <a:off x="1876268" y="821370"/>
            <a:ext cx="8439463" cy="568881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CD03236A-E7A5-4CFD-9347-20EB971C23F6}"/>
              </a:ext>
            </a:extLst>
          </p:cNvPr>
          <p:cNvSpPr/>
          <p:nvPr/>
        </p:nvSpPr>
        <p:spPr>
          <a:xfrm>
            <a:off x="4906627" y="5930835"/>
            <a:ext cx="3352954" cy="10792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E5711-FA4E-47C5-A23F-028FB4546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80" t="94924" r="43227" b="-40"/>
          <a:stretch/>
        </p:blipFill>
        <p:spPr>
          <a:xfrm>
            <a:off x="553100" y="1818397"/>
            <a:ext cx="4893173" cy="74492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D784D3-85C6-434C-8B2E-33E2446C4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86" t="95657" r="45362"/>
          <a:stretch/>
        </p:blipFill>
        <p:spPr>
          <a:xfrm>
            <a:off x="7839701" y="4603485"/>
            <a:ext cx="4197554" cy="69475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84963A0D-B648-40D1-873F-8305C315C2EB}"/>
              </a:ext>
            </a:extLst>
          </p:cNvPr>
          <p:cNvSpPr/>
          <p:nvPr/>
        </p:nvSpPr>
        <p:spPr>
          <a:xfrm rot="17381740">
            <a:off x="2771088" y="2211592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50AD074B-8210-433C-97AF-31F2CCF313C4}"/>
              </a:ext>
            </a:extLst>
          </p:cNvPr>
          <p:cNvSpPr/>
          <p:nvPr/>
        </p:nvSpPr>
        <p:spPr>
          <a:xfrm rot="3093476">
            <a:off x="9658124" y="5050578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42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D9EA57AB-FBE0-4A86-9F56-882168B1149A}"/>
              </a:ext>
            </a:extLst>
          </p:cNvPr>
          <p:cNvGrpSpPr/>
          <p:nvPr/>
        </p:nvGrpSpPr>
        <p:grpSpPr>
          <a:xfrm>
            <a:off x="479449" y="335467"/>
            <a:ext cx="3648075" cy="3933825"/>
            <a:chOff x="524421" y="1462087"/>
            <a:chExt cx="3648075" cy="3933825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5CBE4C47-D9DB-4A38-93D8-FCAF1C37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421" y="1462087"/>
              <a:ext cx="3648075" cy="3933825"/>
            </a:xfrm>
            <a:prstGeom prst="rect">
              <a:avLst/>
            </a:prstGeom>
          </p:spPr>
        </p:pic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9E83E29-20B6-45C1-B91E-F6A5D9EE9003}"/>
                </a:ext>
              </a:extLst>
            </p:cNvPr>
            <p:cNvSpPr/>
            <p:nvPr/>
          </p:nvSpPr>
          <p:spPr>
            <a:xfrm>
              <a:off x="1109037" y="1708879"/>
              <a:ext cx="1019566" cy="94174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8CA494DB-E9B5-48B3-BBCF-1527535287B9}"/>
              </a:ext>
            </a:extLst>
          </p:cNvPr>
          <p:cNvGrpSpPr/>
          <p:nvPr/>
        </p:nvGrpSpPr>
        <p:grpSpPr>
          <a:xfrm>
            <a:off x="5378193" y="501021"/>
            <a:ext cx="3420801" cy="2301650"/>
            <a:chOff x="4598705" y="2179751"/>
            <a:chExt cx="3420801" cy="230165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067014E-912F-466E-861E-385C01EC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8705" y="2179751"/>
              <a:ext cx="3420801" cy="2301650"/>
            </a:xfrm>
            <a:prstGeom prst="rect">
              <a:avLst/>
            </a:prstGeom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185B210-0110-4AD9-8463-086060E4CA36}"/>
                </a:ext>
              </a:extLst>
            </p:cNvPr>
            <p:cNvSpPr/>
            <p:nvPr/>
          </p:nvSpPr>
          <p:spPr>
            <a:xfrm>
              <a:off x="4757112" y="2650624"/>
              <a:ext cx="699308" cy="5123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B843E4DF-E000-4135-8829-D53E2022EDAC}"/>
              </a:ext>
            </a:extLst>
          </p:cNvPr>
          <p:cNvSpPr/>
          <p:nvPr/>
        </p:nvSpPr>
        <p:spPr>
          <a:xfrm rot="16200000">
            <a:off x="4404710" y="1331906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BCB2E6-7DDD-4BD5-9ACC-97DA8678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213" y="3010293"/>
            <a:ext cx="6242143" cy="3703902"/>
          </a:xfrm>
          <a:prstGeom prst="rect">
            <a:avLst/>
          </a:prstGeom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0FB86EBD-FEE5-461C-AF34-20AC9C716E44}"/>
              </a:ext>
            </a:extLst>
          </p:cNvPr>
          <p:cNvSpPr/>
          <p:nvPr/>
        </p:nvSpPr>
        <p:spPr>
          <a:xfrm rot="16200000">
            <a:off x="3642710" y="4386277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59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EAC24118-22D3-4DF8-AFF7-3244320529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Raster operation : georeference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BEA45E-7558-4540-8302-3D9C261F2904}"/>
              </a:ext>
            </a:extLst>
          </p:cNvPr>
          <p:cNvSpPr txBox="1"/>
          <p:nvPr/>
        </p:nvSpPr>
        <p:spPr>
          <a:xfrm>
            <a:off x="2592913" y="1024530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00"/>
                </a:solidFill>
              </a:rPr>
              <a:t>So </a:t>
            </a:r>
            <a:r>
              <a:rPr lang="fr-FR" sz="2400" dirty="0" err="1">
                <a:solidFill>
                  <a:srgbClr val="FFFF00"/>
                </a:solidFill>
              </a:rPr>
              <a:t>we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need</a:t>
            </a:r>
            <a:r>
              <a:rPr lang="fr-FR" sz="2400" dirty="0">
                <a:solidFill>
                  <a:srgbClr val="FFFF00"/>
                </a:solidFill>
              </a:rPr>
              <a:t> to georeference the </a:t>
            </a:r>
            <a:r>
              <a:rPr lang="fr-FR" sz="2400" dirty="0" err="1">
                <a:solidFill>
                  <a:srgbClr val="FFFF00"/>
                </a:solidFill>
              </a:rPr>
              <a:t>map</a:t>
            </a:r>
            <a:r>
              <a:rPr lang="fr-FR" sz="2400" dirty="0">
                <a:solidFill>
                  <a:srgbClr val="FFFF00"/>
                </a:solidFill>
              </a:rPr>
              <a:t> in a </a:t>
            </a:r>
            <a:r>
              <a:rPr lang="fr-FR" sz="2400" dirty="0" err="1">
                <a:solidFill>
                  <a:srgbClr val="FFFF00"/>
                </a:solidFill>
              </a:rPr>
              <a:t>better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way</a:t>
            </a:r>
            <a:endParaRPr lang="en-GB" sz="2400" dirty="0">
              <a:solidFill>
                <a:srgbClr val="FFFF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76AC11-8706-49A0-A19F-485C2AD6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2" y="2113532"/>
            <a:ext cx="6457950" cy="3657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1EBBE67-165D-4D28-A8C4-2D56720D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99" y="2402011"/>
            <a:ext cx="4989773" cy="30806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0C326D6-905A-4CA4-A35F-E6A1F37F2786}"/>
              </a:ext>
            </a:extLst>
          </p:cNvPr>
          <p:cNvSpPr/>
          <p:nvPr/>
        </p:nvSpPr>
        <p:spPr>
          <a:xfrm>
            <a:off x="10243279" y="4122295"/>
            <a:ext cx="1029478" cy="8341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ABA345F-09F3-4776-95EF-32C3CEDF6B17}"/>
              </a:ext>
            </a:extLst>
          </p:cNvPr>
          <p:cNvSpPr/>
          <p:nvPr/>
        </p:nvSpPr>
        <p:spPr>
          <a:xfrm>
            <a:off x="3990442" y="3150569"/>
            <a:ext cx="2292542" cy="19434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10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25AD04-47DE-400E-A45F-95CB2EAE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5" y="646102"/>
            <a:ext cx="12038689" cy="4840298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C377D8BD-09C2-4700-AC8F-A7B30ECC8CB0}"/>
              </a:ext>
            </a:extLst>
          </p:cNvPr>
          <p:cNvSpPr/>
          <p:nvPr/>
        </p:nvSpPr>
        <p:spPr>
          <a:xfrm>
            <a:off x="6643702" y="2457274"/>
            <a:ext cx="2292542" cy="194345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37ECA3-5D1C-4831-9A87-BB8E6DDD29FD}"/>
              </a:ext>
            </a:extLst>
          </p:cNvPr>
          <p:cNvSpPr txBox="1"/>
          <p:nvPr/>
        </p:nvSpPr>
        <p:spPr>
          <a:xfrm>
            <a:off x="3140615" y="5798405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Edges</a:t>
            </a:r>
            <a:r>
              <a:rPr lang="fr-FR" sz="2400" dirty="0">
                <a:solidFill>
                  <a:srgbClr val="FFFF00"/>
                </a:solidFill>
              </a:rPr>
              <a:t> of </a:t>
            </a:r>
            <a:r>
              <a:rPr lang="fr-FR" sz="2400" dirty="0" err="1">
                <a:solidFill>
                  <a:srgbClr val="FFFF00"/>
                </a:solidFill>
              </a:rPr>
              <a:t>previous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tiles</a:t>
            </a:r>
            <a:r>
              <a:rPr lang="fr-FR" sz="2400" dirty="0">
                <a:solidFill>
                  <a:srgbClr val="FFFF00"/>
                </a:solidFill>
              </a:rPr>
              <a:t>, set to x=0 and y=0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16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FB8C6E-DBB9-493D-A1E1-C0BD778E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62" y="215289"/>
            <a:ext cx="10553075" cy="5933208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DB62047-49D7-4B00-BB5D-CCE96338C639}"/>
              </a:ext>
            </a:extLst>
          </p:cNvPr>
          <p:cNvSpPr/>
          <p:nvPr/>
        </p:nvSpPr>
        <p:spPr>
          <a:xfrm>
            <a:off x="4512038" y="5576340"/>
            <a:ext cx="2548329" cy="7592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C1B9AA-9E05-4DDD-B0BE-D0503F8ADC59}"/>
              </a:ext>
            </a:extLst>
          </p:cNvPr>
          <p:cNvSpPr txBox="1"/>
          <p:nvPr/>
        </p:nvSpPr>
        <p:spPr>
          <a:xfrm>
            <a:off x="2283115" y="6300318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Now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centered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35B1890-3819-47B2-A146-0B569E9E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26" y="239843"/>
            <a:ext cx="10141986" cy="5702083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5778B0-1B9D-4296-A6B2-F1223D681A73}"/>
              </a:ext>
            </a:extLst>
          </p:cNvPr>
          <p:cNvSpPr/>
          <p:nvPr/>
        </p:nvSpPr>
        <p:spPr>
          <a:xfrm>
            <a:off x="4077324" y="5366478"/>
            <a:ext cx="2548329" cy="7592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08E0AB-DD08-4750-909A-945DE4839412}"/>
              </a:ext>
            </a:extLst>
          </p:cNvPr>
          <p:cNvSpPr/>
          <p:nvPr/>
        </p:nvSpPr>
        <p:spPr>
          <a:xfrm>
            <a:off x="4008744" y="4190874"/>
            <a:ext cx="464849" cy="3844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A65D9A-CC16-4F5C-B254-F534EB0B59E3}"/>
              </a:ext>
            </a:extLst>
          </p:cNvPr>
          <p:cNvSpPr txBox="1"/>
          <p:nvPr/>
        </p:nvSpPr>
        <p:spPr>
          <a:xfrm>
            <a:off x="2137532" y="6163549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Far </a:t>
            </a:r>
            <a:r>
              <a:rPr lang="fr-FR" sz="2400" dirty="0" err="1">
                <a:solidFill>
                  <a:srgbClr val="FFFF00"/>
                </a:solidFill>
              </a:rPr>
              <a:t>South-West</a:t>
            </a:r>
            <a:r>
              <a:rPr lang="fr-FR" sz="2400" dirty="0">
                <a:solidFill>
                  <a:srgbClr val="FFFF00"/>
                </a:solidFill>
              </a:rPr>
              <a:t>, </a:t>
            </a:r>
            <a:r>
              <a:rPr lang="fr-FR" sz="2400" dirty="0" err="1">
                <a:solidFill>
                  <a:srgbClr val="FFFF00"/>
                </a:solidFill>
              </a:rPr>
              <a:t>should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be</a:t>
            </a:r>
            <a:r>
              <a:rPr lang="fr-FR" sz="2400" dirty="0">
                <a:solidFill>
                  <a:srgbClr val="FFFF00"/>
                </a:solidFill>
              </a:rPr>
              <a:t> -90°S and -180°W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73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A15340-E08C-49E1-844D-A8147FA7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87" y="361438"/>
            <a:ext cx="9328791" cy="5244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2B88CECF-6E5B-4C0D-834A-701D001D2FB7}"/>
              </a:ext>
            </a:extLst>
          </p:cNvPr>
          <p:cNvSpPr/>
          <p:nvPr/>
        </p:nvSpPr>
        <p:spPr>
          <a:xfrm>
            <a:off x="4821835" y="5125706"/>
            <a:ext cx="2548329" cy="7592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E7C0FDF-A769-4ACF-B639-4A73C2EF1AC5}"/>
              </a:ext>
            </a:extLst>
          </p:cNvPr>
          <p:cNvSpPr/>
          <p:nvPr/>
        </p:nvSpPr>
        <p:spPr>
          <a:xfrm>
            <a:off x="4008744" y="4190874"/>
            <a:ext cx="464849" cy="3844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2C99FC-E3A1-4384-B128-B4EB2A04B808}"/>
              </a:ext>
            </a:extLst>
          </p:cNvPr>
          <p:cNvSpPr txBox="1"/>
          <p:nvPr/>
        </p:nvSpPr>
        <p:spPr>
          <a:xfrm>
            <a:off x="1431603" y="6034897"/>
            <a:ext cx="932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Far </a:t>
            </a:r>
            <a:r>
              <a:rPr lang="fr-FR" sz="2400" dirty="0" err="1">
                <a:solidFill>
                  <a:srgbClr val="FFFF00"/>
                </a:solidFill>
              </a:rPr>
              <a:t>South-West</a:t>
            </a:r>
            <a:r>
              <a:rPr lang="fr-FR" sz="2400" dirty="0">
                <a:solidFill>
                  <a:srgbClr val="FFFF00"/>
                </a:solidFill>
              </a:rPr>
              <a:t>, </a:t>
            </a:r>
            <a:r>
              <a:rPr lang="fr-FR" sz="2400" dirty="0" err="1">
                <a:solidFill>
                  <a:srgbClr val="FFFF00"/>
                </a:solidFill>
              </a:rPr>
              <a:t>is</a:t>
            </a:r>
            <a:r>
              <a:rPr lang="fr-FR" sz="2400" dirty="0">
                <a:solidFill>
                  <a:srgbClr val="FFFF00"/>
                </a:solidFill>
              </a:rPr>
              <a:t> </a:t>
            </a:r>
            <a:r>
              <a:rPr lang="fr-FR" sz="2400" dirty="0" err="1">
                <a:solidFill>
                  <a:srgbClr val="FFFF00"/>
                </a:solidFill>
              </a:rPr>
              <a:t>now</a:t>
            </a:r>
            <a:r>
              <a:rPr lang="fr-FR" sz="2400" dirty="0">
                <a:solidFill>
                  <a:srgbClr val="FFFF00"/>
                </a:solidFill>
              </a:rPr>
              <a:t> at -90°S and -180°W, same for all four corners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32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AEA346-7D75-4B08-ABA5-16E201E1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1" y="902648"/>
            <a:ext cx="10093967" cy="5031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A4BFF1D-7F69-4D37-A44A-945B7F4D05E5}"/>
              </a:ext>
            </a:extLst>
          </p:cNvPr>
          <p:cNvSpPr/>
          <p:nvPr/>
        </p:nvSpPr>
        <p:spPr>
          <a:xfrm>
            <a:off x="5106707" y="5934198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PLAGIOCLASE</a:t>
            </a:r>
            <a:endParaRPr lang="en-GB" sz="12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BD8ED8-6A2A-4843-A177-AD0859ED6560}"/>
              </a:ext>
            </a:extLst>
          </p:cNvPr>
          <p:cNvSpPr txBox="1"/>
          <p:nvPr/>
        </p:nvSpPr>
        <p:spPr>
          <a:xfrm>
            <a:off x="4563016" y="6051621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Georeferenced</a:t>
            </a:r>
            <a:endParaRPr lang="en-GB" sz="2400" dirty="0">
              <a:solidFill>
                <a:srgbClr val="FFFF00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B208ECE-8158-4BEB-85DC-8C4F27C5A620}"/>
              </a:ext>
            </a:extLst>
          </p:cNvPr>
          <p:cNvSpPr txBox="1">
            <a:spLocks/>
          </p:cNvSpPr>
          <p:nvPr/>
        </p:nvSpPr>
        <p:spPr>
          <a:xfrm>
            <a:off x="151644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Same for the mineral's layers</a:t>
            </a:r>
          </a:p>
        </p:txBody>
      </p:sp>
    </p:spTree>
    <p:extLst>
      <p:ext uri="{BB962C8B-B14F-4D97-AF65-F5344CB8AC3E}">
        <p14:creationId xmlns:p14="http://schemas.microsoft.com/office/powerpoint/2010/main" val="12126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E80E3BB-5B84-44B6-B60C-3D3D033F6958}"/>
              </a:ext>
            </a:extLst>
          </p:cNvPr>
          <p:cNvSpPr txBox="1"/>
          <p:nvPr/>
        </p:nvSpPr>
        <p:spPr>
          <a:xfrm>
            <a:off x="-1302354" y="183663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Exact same process for SILICATES</a:t>
            </a:r>
            <a:endParaRPr lang="en-GB" sz="2400" dirty="0">
              <a:solidFill>
                <a:srgbClr val="FFFF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EAE60A-B561-4824-840B-DB7229A3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94" y="785751"/>
            <a:ext cx="10584849" cy="5286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C809700-DB70-4D82-AC49-9198FE0F1646}"/>
              </a:ext>
            </a:extLst>
          </p:cNvPr>
          <p:cNvSpPr/>
          <p:nvPr/>
        </p:nvSpPr>
        <p:spPr>
          <a:xfrm>
            <a:off x="4714525" y="6139055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SILICATES</a:t>
            </a:r>
            <a:endParaRPr lang="en-GB" sz="14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E6254B-7937-4868-BB1B-35315ECD8B8F}"/>
              </a:ext>
            </a:extLst>
          </p:cNvPr>
          <p:cNvSpPr txBox="1"/>
          <p:nvPr/>
        </p:nvSpPr>
        <p:spPr>
          <a:xfrm>
            <a:off x="4284047" y="6259142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Georeferenced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1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AE2FD2-AE26-463A-B2B4-93B47CB3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6" y="704705"/>
            <a:ext cx="11169608" cy="5448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507EBBB-7F8C-4375-8915-C2FABCFF82B3}"/>
              </a:ext>
            </a:extLst>
          </p:cNvPr>
          <p:cNvSpPr txBox="1"/>
          <p:nvPr/>
        </p:nvSpPr>
        <p:spPr>
          <a:xfrm>
            <a:off x="-1302354" y="183663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Exact same process for FELDSPAR</a:t>
            </a:r>
            <a:endParaRPr lang="en-GB" sz="2400" dirty="0">
              <a:solidFill>
                <a:srgbClr val="FFFF00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372A2B8-D6D1-451F-A7C1-B67967641552}"/>
              </a:ext>
            </a:extLst>
          </p:cNvPr>
          <p:cNvSpPr/>
          <p:nvPr/>
        </p:nvSpPr>
        <p:spPr>
          <a:xfrm>
            <a:off x="5106707" y="6153294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FELDSPAR</a:t>
            </a:r>
            <a:endParaRPr lang="en-GB" sz="14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208152-5835-40E6-A4A8-852B4D166E72}"/>
              </a:ext>
            </a:extLst>
          </p:cNvPr>
          <p:cNvSpPr txBox="1"/>
          <p:nvPr/>
        </p:nvSpPr>
        <p:spPr>
          <a:xfrm>
            <a:off x="4674631" y="6212005"/>
            <a:ext cx="70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FF00"/>
                </a:solidFill>
              </a:rPr>
              <a:t>Georeferenced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1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nimal, table&#10;&#10;Description générée automatiquement">
            <a:extLst>
              <a:ext uri="{FF2B5EF4-FFF2-40B4-BE49-F238E27FC236}">
                <a16:creationId xmlns:a16="http://schemas.microsoft.com/office/drawing/2014/main" id="{C5E89DEB-606A-4444-A9E2-B795954B2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08" y="134911"/>
            <a:ext cx="3758783" cy="28190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FC742CC-6B40-40B4-92BA-58B354262ED6}"/>
              </a:ext>
            </a:extLst>
          </p:cNvPr>
          <p:cNvSpPr txBox="1"/>
          <p:nvPr/>
        </p:nvSpPr>
        <p:spPr>
          <a:xfrm>
            <a:off x="5247850" y="944289"/>
            <a:ext cx="169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>
                <a:ln w="1016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LIFE</a:t>
            </a:r>
            <a:endParaRPr lang="en-GB" sz="7200" b="1" dirty="0">
              <a:ln w="1016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8BA4DA-A710-4266-93C5-FD14CAE08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93" y="2953998"/>
            <a:ext cx="1762125" cy="368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nageant&#10;&#10;Description générée automatiquement">
            <a:extLst>
              <a:ext uri="{FF2B5EF4-FFF2-40B4-BE49-F238E27FC236}">
                <a16:creationId xmlns:a16="http://schemas.microsoft.com/office/drawing/2014/main" id="{CABAA16A-414A-47FF-B540-7A1796543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86" y="4179949"/>
            <a:ext cx="3758783" cy="2117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8B65E0-0C85-4FD3-BBA1-1360443F9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50" y="3201905"/>
            <a:ext cx="2699479" cy="28194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F3676C6D-1366-4229-827E-607D7E80B605}"/>
              </a:ext>
            </a:extLst>
          </p:cNvPr>
          <p:cNvSpPr/>
          <p:nvPr/>
        </p:nvSpPr>
        <p:spPr>
          <a:xfrm rot="2792405">
            <a:off x="3557566" y="2405903"/>
            <a:ext cx="884419" cy="140814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81D3046-68D7-4261-B7D1-B2C33363E827}"/>
              </a:ext>
            </a:extLst>
          </p:cNvPr>
          <p:cNvSpPr/>
          <p:nvPr/>
        </p:nvSpPr>
        <p:spPr>
          <a:xfrm>
            <a:off x="6044331" y="2953996"/>
            <a:ext cx="536865" cy="120032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7FDDE280-7543-4D6C-BE72-4A339A218A79}"/>
              </a:ext>
            </a:extLst>
          </p:cNvPr>
          <p:cNvSpPr/>
          <p:nvPr/>
        </p:nvSpPr>
        <p:spPr>
          <a:xfrm rot="18807595" flipH="1">
            <a:off x="7816359" y="2342523"/>
            <a:ext cx="884419" cy="140814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8CF16D38-6A93-4457-B073-E4324C231EEE}"/>
              </a:ext>
            </a:extLst>
          </p:cNvPr>
          <p:cNvSpPr txBox="1">
            <a:spLocks/>
          </p:cNvSpPr>
          <p:nvPr/>
        </p:nvSpPr>
        <p:spPr>
          <a:xfrm>
            <a:off x="151644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mineral preference of life</a:t>
            </a:r>
          </a:p>
        </p:txBody>
      </p:sp>
      <p:pic>
        <p:nvPicPr>
          <p:cNvPr id="3" name="Image 2" descr="Une image contenant moniteur, télévision, écran, herbe&#10;&#10;Description générée automatiquement">
            <a:extLst>
              <a:ext uri="{FF2B5EF4-FFF2-40B4-BE49-F238E27FC236}">
                <a16:creationId xmlns:a16="http://schemas.microsoft.com/office/drawing/2014/main" id="{A7142AE4-3168-45E5-B333-12C69AA3F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3" y="3039277"/>
            <a:ext cx="3117785" cy="1558893"/>
          </a:xfrm>
          <a:prstGeom prst="rect">
            <a:avLst/>
          </a:prstGeom>
        </p:spPr>
      </p:pic>
      <p:pic>
        <p:nvPicPr>
          <p:cNvPr id="4" name="Image 3" descr="Une image contenant moniteur, télévision, écran, intérieur&#10;&#10;Description générée automatiquement">
            <a:extLst>
              <a:ext uri="{FF2B5EF4-FFF2-40B4-BE49-F238E27FC236}">
                <a16:creationId xmlns:a16="http://schemas.microsoft.com/office/drawing/2014/main" id="{B970941E-2A88-4535-AA9D-077EF6AE3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3" y="1098059"/>
            <a:ext cx="3117785" cy="1558893"/>
          </a:xfrm>
          <a:prstGeom prst="rect">
            <a:avLst/>
          </a:prstGeom>
        </p:spPr>
      </p:pic>
      <p:pic>
        <p:nvPicPr>
          <p:cNvPr id="5" name="Image 4" descr="Une image contenant moniteur, ordinateur, écran, jeu&#10;&#10;Description générée automatiquement">
            <a:extLst>
              <a:ext uri="{FF2B5EF4-FFF2-40B4-BE49-F238E27FC236}">
                <a16:creationId xmlns:a16="http://schemas.microsoft.com/office/drawing/2014/main" id="{D5C8E4BC-51C3-4AE2-BB08-1913AA6DB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5" y="4980495"/>
            <a:ext cx="3117783" cy="1558892"/>
          </a:xfrm>
          <a:prstGeom prst="rect">
            <a:avLst/>
          </a:prstGeom>
        </p:spPr>
      </p:pic>
      <p:sp>
        <p:nvSpPr>
          <p:cNvPr id="6" name="Signe Plus 5">
            <a:extLst>
              <a:ext uri="{FF2B5EF4-FFF2-40B4-BE49-F238E27FC236}">
                <a16:creationId xmlns:a16="http://schemas.microsoft.com/office/drawing/2014/main" id="{6D9F7981-8958-412B-A1A5-2E411A7CB5AA}"/>
              </a:ext>
            </a:extLst>
          </p:cNvPr>
          <p:cNvSpPr/>
          <p:nvPr/>
        </p:nvSpPr>
        <p:spPr>
          <a:xfrm>
            <a:off x="1963712" y="2525842"/>
            <a:ext cx="765376" cy="682053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igne Plus 6">
            <a:extLst>
              <a:ext uri="{FF2B5EF4-FFF2-40B4-BE49-F238E27FC236}">
                <a16:creationId xmlns:a16="http://schemas.microsoft.com/office/drawing/2014/main" id="{8DE7E2CE-A290-4DEB-932D-EBA9EE0583FF}"/>
              </a:ext>
            </a:extLst>
          </p:cNvPr>
          <p:cNvSpPr/>
          <p:nvPr/>
        </p:nvSpPr>
        <p:spPr>
          <a:xfrm>
            <a:off x="1938827" y="4448306"/>
            <a:ext cx="765376" cy="682053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ADD04671-3D29-4578-9AE9-550153D0562C}"/>
              </a:ext>
            </a:extLst>
          </p:cNvPr>
          <p:cNvSpPr/>
          <p:nvPr/>
        </p:nvSpPr>
        <p:spPr>
          <a:xfrm rot="16200000">
            <a:off x="5562623" y="3310221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CB9359F-DDAA-4562-AC62-22B37A321B84}"/>
              </a:ext>
            </a:extLst>
          </p:cNvPr>
          <p:cNvSpPr txBox="1"/>
          <p:nvPr/>
        </p:nvSpPr>
        <p:spPr>
          <a:xfrm>
            <a:off x="3983755" y="1743252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 : 0,6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FEA21E-9C0C-4993-B956-DB54F9DF9690}"/>
              </a:ext>
            </a:extLst>
          </p:cNvPr>
          <p:cNvSpPr txBox="1"/>
          <p:nvPr/>
        </p:nvSpPr>
        <p:spPr>
          <a:xfrm>
            <a:off x="3880408" y="3549708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 : 0,25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1E33E07-690F-4589-8BBB-AB68BCF2A64F}"/>
              </a:ext>
            </a:extLst>
          </p:cNvPr>
          <p:cNvSpPr txBox="1"/>
          <p:nvPr/>
        </p:nvSpPr>
        <p:spPr>
          <a:xfrm>
            <a:off x="3880408" y="5741900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 : 0,15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A3A3798-5199-42D8-96ED-E87DEE40316C}"/>
              </a:ext>
            </a:extLst>
          </p:cNvPr>
          <p:cNvSpPr txBox="1"/>
          <p:nvPr/>
        </p:nvSpPr>
        <p:spPr>
          <a:xfrm>
            <a:off x="8311594" y="117132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SFP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BDE553E-4632-47F4-A060-00DBDB1A8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915" y="4408400"/>
            <a:ext cx="2678982" cy="18567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90B8EEB-C64A-44F7-86AC-6F4C10BEBE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69" r="11100"/>
          <a:stretch/>
        </p:blipFill>
        <p:spPr>
          <a:xfrm>
            <a:off x="6610011" y="1673461"/>
            <a:ext cx="4857409" cy="4865926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C7E827E5-F25B-4B6B-A88D-D01C8413D5C6}"/>
              </a:ext>
            </a:extLst>
          </p:cNvPr>
          <p:cNvSpPr/>
          <p:nvPr/>
        </p:nvSpPr>
        <p:spPr>
          <a:xfrm>
            <a:off x="6038045" y="5375467"/>
            <a:ext cx="464849" cy="3844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 descr="Une image contenant jouet&#10;&#10;Description générée automatiquement">
            <a:extLst>
              <a:ext uri="{FF2B5EF4-FFF2-40B4-BE49-F238E27FC236}">
                <a16:creationId xmlns:a16="http://schemas.microsoft.com/office/drawing/2014/main" id="{7B6582CE-AD2F-49F6-A86D-2096A241BA6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DF9FF"/>
              </a:clrFrom>
              <a:clrTo>
                <a:srgbClr val="FD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04" y="3511923"/>
            <a:ext cx="1176205" cy="11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4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D48FDADA-2168-493E-B401-F8D4EA2B31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Raster operation : normalization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1672CB-4A95-4702-B139-DE2D0B7D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69" y="3723769"/>
            <a:ext cx="1533525" cy="21526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67C245E-F57B-4FEE-831B-531EB076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712" y="3154699"/>
            <a:ext cx="3977704" cy="3544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7381C6-211A-4CB6-9886-C141836F4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83" y="1128166"/>
            <a:ext cx="95345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2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AB1663B-C82B-46EE-A037-40BD21D48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07" y="1977668"/>
            <a:ext cx="9504354" cy="1874804"/>
          </a:xfrm>
          <a:prstGeom prst="rect">
            <a:avLst/>
          </a:prstGeom>
        </p:spPr>
      </p:pic>
      <p:sp>
        <p:nvSpPr>
          <p:cNvPr id="3" name="Titre 5">
            <a:extLst>
              <a:ext uri="{FF2B5EF4-FFF2-40B4-BE49-F238E27FC236}">
                <a16:creationId xmlns:a16="http://schemas.microsoft.com/office/drawing/2014/main" id="{C58487C1-AB72-44DD-B614-6FF4DDE540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Raster operation : condition</a:t>
            </a:r>
          </a:p>
        </p:txBody>
      </p:sp>
      <p:sp>
        <p:nvSpPr>
          <p:cNvPr id="5" name="Flèche : courbe vers la droite 4">
            <a:extLst>
              <a:ext uri="{FF2B5EF4-FFF2-40B4-BE49-F238E27FC236}">
                <a16:creationId xmlns:a16="http://schemas.microsoft.com/office/drawing/2014/main" id="{022F8BCF-09F0-4BAB-B7DA-32960E1DD385}"/>
              </a:ext>
            </a:extLst>
          </p:cNvPr>
          <p:cNvSpPr/>
          <p:nvPr/>
        </p:nvSpPr>
        <p:spPr>
          <a:xfrm>
            <a:off x="160988" y="3280311"/>
            <a:ext cx="1075388" cy="2195999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5C7339-FBF6-4FC6-8610-13A839B4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07" y="4789356"/>
            <a:ext cx="9429146" cy="8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3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C8AC2F-930A-4540-A350-0ACED616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" y="650835"/>
            <a:ext cx="5803081" cy="5335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F351B4-FE4F-46CE-8355-A218086A9E52}"/>
              </a:ext>
            </a:extLst>
          </p:cNvPr>
          <p:cNvSpPr txBox="1"/>
          <p:nvPr/>
        </p:nvSpPr>
        <p:spPr>
          <a:xfrm>
            <a:off x="2205262" y="6044340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SFP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D24E50-057F-4B0E-BDF2-7E20D29CA969}"/>
              </a:ext>
            </a:extLst>
          </p:cNvPr>
          <p:cNvSpPr txBox="1"/>
          <p:nvPr/>
        </p:nvSpPr>
        <p:spPr>
          <a:xfrm>
            <a:off x="7596089" y="6044340"/>
            <a:ext cx="3318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SFP_validity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(50)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A8F206-43C6-4B64-99A6-E029F2B4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36" y="581889"/>
            <a:ext cx="5683387" cy="5473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 descr="Une image contenant jouet&#10;&#10;Description générée automatiquement">
            <a:extLst>
              <a:ext uri="{FF2B5EF4-FFF2-40B4-BE49-F238E27FC236}">
                <a16:creationId xmlns:a16="http://schemas.microsoft.com/office/drawing/2014/main" id="{6A6115C5-7623-4264-8E6C-DE4A8C467E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9FF"/>
              </a:clrFrom>
              <a:clrTo>
                <a:srgbClr val="FD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991" y="2537563"/>
            <a:ext cx="1176205" cy="11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1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8C5ADFE1-E2C1-4246-8B0B-4EC2D2ACCCF6}"/>
              </a:ext>
            </a:extLst>
          </p:cNvPr>
          <p:cNvSpPr txBox="1">
            <a:spLocks/>
          </p:cNvSpPr>
          <p:nvPr/>
        </p:nvSpPr>
        <p:spPr>
          <a:xfrm>
            <a:off x="151644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Temperature suitable for life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DA9208-80E2-467B-9EFE-F5F6D3E5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5" y="1064027"/>
            <a:ext cx="5001406" cy="4951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86FD917-C82F-47A1-80B7-B88F3F73F065}"/>
              </a:ext>
            </a:extLst>
          </p:cNvPr>
          <p:cNvGrpSpPr/>
          <p:nvPr/>
        </p:nvGrpSpPr>
        <p:grpSpPr>
          <a:xfrm>
            <a:off x="5838149" y="2601593"/>
            <a:ext cx="6353851" cy="2067595"/>
            <a:chOff x="5613992" y="1554704"/>
            <a:chExt cx="6353851" cy="2067595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6707B37-BD7B-4447-B7CD-3D62BDAC262B}"/>
                </a:ext>
              </a:extLst>
            </p:cNvPr>
            <p:cNvSpPr txBox="1"/>
            <p:nvPr/>
          </p:nvSpPr>
          <p:spPr>
            <a:xfrm>
              <a:off x="6096000" y="1554704"/>
              <a:ext cx="4698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Temperature</a:t>
              </a:r>
              <a:r>
                <a:rPr lang="fr-F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layer </a:t>
              </a:r>
              <a:r>
                <a:rPr lang="fr-FR" sz="28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was</a:t>
              </a:r>
              <a:r>
                <a:rPr lang="fr-F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sz="28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too</a:t>
              </a:r>
              <a:r>
                <a:rPr lang="fr-F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big</a:t>
              </a:r>
              <a:endParaRPr lang="en-GB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A8EC983-9BE0-4359-8D19-947453BF1F23}"/>
                </a:ext>
              </a:extLst>
            </p:cNvPr>
            <p:cNvSpPr txBox="1"/>
            <p:nvPr/>
          </p:nvSpPr>
          <p:spPr>
            <a:xfrm>
              <a:off x="6109252" y="3099079"/>
              <a:ext cx="36629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Separated</a:t>
              </a:r>
              <a:r>
                <a:rPr lang="fr-F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in 4 </a:t>
              </a:r>
              <a:r>
                <a:rPr lang="fr-FR" sz="28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quarters</a:t>
              </a:r>
              <a:endParaRPr lang="en-GB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D685FDB-7FBB-4A40-8EA5-00CB66F37E84}"/>
                </a:ext>
              </a:extLst>
            </p:cNvPr>
            <p:cNvSpPr txBox="1"/>
            <p:nvPr/>
          </p:nvSpPr>
          <p:spPr>
            <a:xfrm>
              <a:off x="6109252" y="2184435"/>
              <a:ext cx="5858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Impossible to </a:t>
              </a:r>
              <a:r>
                <a:rPr lang="fr-FR" sz="28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</a:t>
              </a:r>
              <a:r>
                <a:rPr lang="fr-F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or </a:t>
              </a:r>
              <a:r>
                <a:rPr lang="fr-FR" sz="28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apply</a:t>
              </a:r>
              <a:r>
                <a:rPr lang="fr-F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sz="2800" b="1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cond</a:t>
              </a:r>
              <a:endParaRPr lang="en-GB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Flèche : courbe vers la droite 9">
              <a:extLst>
                <a:ext uri="{FF2B5EF4-FFF2-40B4-BE49-F238E27FC236}">
                  <a16:creationId xmlns:a16="http://schemas.microsoft.com/office/drawing/2014/main" id="{1BD3D311-F50E-4D81-A412-AA0EAAB0FEA2}"/>
                </a:ext>
              </a:extLst>
            </p:cNvPr>
            <p:cNvSpPr/>
            <p:nvPr/>
          </p:nvSpPr>
          <p:spPr>
            <a:xfrm>
              <a:off x="5613992" y="2524690"/>
              <a:ext cx="468757" cy="904310"/>
            </a:xfrm>
            <a:prstGeom prst="curved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10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FCA39BD-8D62-47F8-84D3-A17509A001E6}"/>
              </a:ext>
            </a:extLst>
          </p:cNvPr>
          <p:cNvSpPr txBox="1"/>
          <p:nvPr/>
        </p:nvSpPr>
        <p:spPr>
          <a:xfrm>
            <a:off x="623895" y="1399246"/>
            <a:ext cx="477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ArcGIS(default range) = [0;255]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re 5">
            <a:extLst>
              <a:ext uri="{FF2B5EF4-FFF2-40B4-BE49-F238E27FC236}">
                <a16:creationId xmlns:a16="http://schemas.microsoft.com/office/drawing/2014/main" id="{6D3037C7-2970-4E9F-AA55-07724C5B1D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Raster operation : norm &amp; </a:t>
            </a:r>
            <a:r>
              <a:rPr lang="en-US" sz="54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cond</a:t>
            </a:r>
            <a:endParaRPr lang="en-US" sz="54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F6D376-8FD1-4742-BC50-935ACD19FA8F}"/>
              </a:ext>
            </a:extLst>
          </p:cNvPr>
          <p:cNvSpPr txBox="1"/>
          <p:nvPr/>
        </p:nvSpPr>
        <p:spPr>
          <a:xfrm>
            <a:off x="623895" y="2066350"/>
            <a:ext cx="6512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Mars ’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 = [-130°C;+25°C]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èche : courbe vers la droite 6">
            <a:extLst>
              <a:ext uri="{FF2B5EF4-FFF2-40B4-BE49-F238E27FC236}">
                <a16:creationId xmlns:a16="http://schemas.microsoft.com/office/drawing/2014/main" id="{02999DBB-EF69-4FB6-89A1-587AF0C3BF6C}"/>
              </a:ext>
            </a:extLst>
          </p:cNvPr>
          <p:cNvSpPr/>
          <p:nvPr/>
        </p:nvSpPr>
        <p:spPr>
          <a:xfrm>
            <a:off x="155138" y="1542253"/>
            <a:ext cx="468757" cy="904310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34C93F-D323-4172-8CE2-F909B192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91" y="1028125"/>
            <a:ext cx="4924425" cy="10382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6DAE93D-D0B0-45A5-A897-F075D621E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94" y="2733453"/>
            <a:ext cx="9776322" cy="3830313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768AF6A9-922B-4764-9032-57AB5FBA7EFC}"/>
              </a:ext>
            </a:extLst>
          </p:cNvPr>
          <p:cNvSpPr/>
          <p:nvPr/>
        </p:nvSpPr>
        <p:spPr>
          <a:xfrm>
            <a:off x="2790333" y="3711558"/>
            <a:ext cx="2611280" cy="365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6578406-4D6C-4887-8EFE-8D899912D4F9}"/>
              </a:ext>
            </a:extLst>
          </p:cNvPr>
          <p:cNvSpPr/>
          <p:nvPr/>
        </p:nvSpPr>
        <p:spPr>
          <a:xfrm>
            <a:off x="2790333" y="4218205"/>
            <a:ext cx="2611280" cy="365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05300B4-67DE-4CF5-B465-B6CC439C7268}"/>
              </a:ext>
            </a:extLst>
          </p:cNvPr>
          <p:cNvSpPr/>
          <p:nvPr/>
        </p:nvSpPr>
        <p:spPr>
          <a:xfrm>
            <a:off x="2790333" y="4701652"/>
            <a:ext cx="2611280" cy="365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58F43EB-802E-461E-B049-2F686C30CC03}"/>
              </a:ext>
            </a:extLst>
          </p:cNvPr>
          <p:cNvSpPr/>
          <p:nvPr/>
        </p:nvSpPr>
        <p:spPr>
          <a:xfrm>
            <a:off x="2790333" y="5176241"/>
            <a:ext cx="2611280" cy="365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0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96B1F99-3F45-47E9-B530-706CCEE2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93" y="1872989"/>
            <a:ext cx="11533013" cy="2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5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7886ED1-F3ED-46C5-B1E5-2922E7E8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30" y="146858"/>
            <a:ext cx="6578340" cy="65642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D2B54BB-C72D-49D4-A184-00136398BA38}"/>
              </a:ext>
            </a:extLst>
          </p:cNvPr>
          <p:cNvSpPr txBox="1"/>
          <p:nvPr/>
        </p:nvSpPr>
        <p:spPr>
          <a:xfrm>
            <a:off x="279122" y="2090172"/>
            <a:ext cx="2344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spot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place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inbetween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[-10°C;+50°C]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 descr="Une image contenant jouet&#10;&#10;Description générée automatiquement">
            <a:extLst>
              <a:ext uri="{FF2B5EF4-FFF2-40B4-BE49-F238E27FC236}">
                <a16:creationId xmlns:a16="http://schemas.microsoft.com/office/drawing/2014/main" id="{3B243D58-316B-43F3-A522-FD36983BAF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9FF"/>
              </a:clrFrom>
              <a:clrTo>
                <a:srgbClr val="FD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795" y="-146335"/>
            <a:ext cx="1176205" cy="11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7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1015732B-A7D4-4EC3-BE1B-88ECD79FC4EB}"/>
              </a:ext>
            </a:extLst>
          </p:cNvPr>
          <p:cNvSpPr txBox="1">
            <a:spLocks/>
          </p:cNvSpPr>
          <p:nvPr/>
        </p:nvSpPr>
        <p:spPr>
          <a:xfrm>
            <a:off x="151644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LIFE MAP – arithmetic raster op.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52B734-9570-424D-9FEF-8CA829150D9E}"/>
              </a:ext>
            </a:extLst>
          </p:cNvPr>
          <p:cNvSpPr txBox="1"/>
          <p:nvPr/>
        </p:nvSpPr>
        <p:spPr>
          <a:xfrm>
            <a:off x="2292269" y="1413287"/>
            <a:ext cx="68266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Reminder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 value = 1 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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Satisfy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the condition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Pixel value = 0  Do not</a:t>
            </a:r>
          </a:p>
          <a:p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2F5B91-A539-4CE7-97FF-16EE171EFD37}"/>
              </a:ext>
            </a:extLst>
          </p:cNvPr>
          <p:cNvSpPr txBox="1"/>
          <p:nvPr/>
        </p:nvSpPr>
        <p:spPr>
          <a:xfrm>
            <a:off x="2749093" y="3128049"/>
            <a:ext cx="59129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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Both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condition are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fulfiled</a:t>
            </a:r>
            <a:endParaRPr lang="fr-FR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		      Pixel value = 2</a:t>
            </a:r>
          </a:p>
          <a:p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CE6AC6-2C78-42EB-BDB6-4BE7A493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85" y="4251433"/>
            <a:ext cx="5929510" cy="13849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AA2398-6173-4693-AAAC-1B615198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28" y="5828035"/>
            <a:ext cx="4030224" cy="8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5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grand, champ, debout, blanc&#10;&#10;Description générée automatiquement">
            <a:extLst>
              <a:ext uri="{FF2B5EF4-FFF2-40B4-BE49-F238E27FC236}">
                <a16:creationId xmlns:a16="http://schemas.microsoft.com/office/drawing/2014/main" id="{28873BFE-3E5F-42B0-AF5E-C0BDD338E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79" b="234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B58B3FEC-F27F-4F78-8D15-046433DD1FA2}"/>
              </a:ext>
            </a:extLst>
          </p:cNvPr>
          <p:cNvSpPr/>
          <p:nvPr/>
        </p:nvSpPr>
        <p:spPr>
          <a:xfrm>
            <a:off x="179882" y="554636"/>
            <a:ext cx="956533" cy="6183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06AC7AB-50E8-4684-A843-4845EB478735}"/>
              </a:ext>
            </a:extLst>
          </p:cNvPr>
          <p:cNvSpPr/>
          <p:nvPr/>
        </p:nvSpPr>
        <p:spPr>
          <a:xfrm rot="20086345">
            <a:off x="1653343" y="4181435"/>
            <a:ext cx="2625655" cy="798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61722BF-26C2-422F-B100-2566C48192B0}"/>
              </a:ext>
            </a:extLst>
          </p:cNvPr>
          <p:cNvSpPr/>
          <p:nvPr/>
        </p:nvSpPr>
        <p:spPr>
          <a:xfrm>
            <a:off x="10583606" y="2876760"/>
            <a:ext cx="1502007" cy="7832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AE825DE-5A63-458C-9307-A46BB017E14C}"/>
              </a:ext>
            </a:extLst>
          </p:cNvPr>
          <p:cNvSpPr/>
          <p:nvPr/>
        </p:nvSpPr>
        <p:spPr>
          <a:xfrm>
            <a:off x="4657947" y="554636"/>
            <a:ext cx="4426092" cy="322288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DotDot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2EC6BB-D763-4E3A-9389-7462F806EBF9}"/>
              </a:ext>
            </a:extLst>
          </p:cNvPr>
          <p:cNvSpPr txBox="1"/>
          <p:nvPr/>
        </p:nvSpPr>
        <p:spPr>
          <a:xfrm>
            <a:off x="1819131" y="3777521"/>
            <a:ext cx="114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Valles </a:t>
            </a:r>
            <a:r>
              <a:rPr lang="fr-FR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Marineris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D8AED3-ECDE-4EBB-BF8F-F5ACFF821A89}"/>
              </a:ext>
            </a:extLst>
          </p:cNvPr>
          <p:cNvSpPr txBox="1"/>
          <p:nvPr/>
        </p:nvSpPr>
        <p:spPr>
          <a:xfrm>
            <a:off x="6412089" y="1594139"/>
            <a:ext cx="11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Arabia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 9" descr="Une image contenant jouet&#10;&#10;Description générée automatiquement">
            <a:extLst>
              <a:ext uri="{FF2B5EF4-FFF2-40B4-BE49-F238E27FC236}">
                <a16:creationId xmlns:a16="http://schemas.microsoft.com/office/drawing/2014/main" id="{FC9C5922-515D-449E-81A8-5906CCA66A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9FF"/>
              </a:clrFrom>
              <a:clrTo>
                <a:srgbClr val="FD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70" y="3247647"/>
            <a:ext cx="1176205" cy="11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3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287A0E-9979-4FE7-AB22-20AC26F4A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4106" y="314795"/>
            <a:ext cx="8423097" cy="4362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3568D4F-6105-487A-933C-6B0E9BA7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98" y="4736896"/>
            <a:ext cx="6001112" cy="18189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8EB91D-7D95-4254-8C9B-8DD812CC6820}"/>
              </a:ext>
            </a:extLst>
          </p:cNvPr>
          <p:cNvSpPr/>
          <p:nvPr/>
        </p:nvSpPr>
        <p:spPr>
          <a:xfrm>
            <a:off x="8927740" y="5461706"/>
            <a:ext cx="267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http://mars.asu.edu/data/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Signe de multiplication 1">
            <a:extLst>
              <a:ext uri="{FF2B5EF4-FFF2-40B4-BE49-F238E27FC236}">
                <a16:creationId xmlns:a16="http://schemas.microsoft.com/office/drawing/2014/main" id="{DFAC232B-1EB3-4F6D-ACFC-D371C22E7898}"/>
              </a:ext>
            </a:extLst>
          </p:cNvPr>
          <p:cNvSpPr/>
          <p:nvPr/>
        </p:nvSpPr>
        <p:spPr>
          <a:xfrm>
            <a:off x="5261548" y="314795"/>
            <a:ext cx="2080422" cy="179882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786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2DA14A-FA9C-4374-998F-B5F01923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94" y="2387588"/>
            <a:ext cx="4656163" cy="4330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5F9797F6-5078-4E84-B5D0-497326EA5C10}"/>
              </a:ext>
            </a:extLst>
          </p:cNvPr>
          <p:cNvSpPr txBox="1">
            <a:spLocks/>
          </p:cNvSpPr>
          <p:nvPr/>
        </p:nvSpPr>
        <p:spPr>
          <a:xfrm>
            <a:off x="151644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LIFE MAP – con operation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B978F3-A7CB-4A18-97EE-E761FC9B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54" y="1132225"/>
            <a:ext cx="905075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3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81E79E8-4B55-4AD4-A1F9-BDD25202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51" y="1286423"/>
            <a:ext cx="7892478" cy="520064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56EE732-9311-4B94-B3AA-93F2A9AA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2971253"/>
            <a:ext cx="2227244" cy="915493"/>
          </a:xfrm>
          <a:prstGeom prst="rect">
            <a:avLst/>
          </a:prstGeom>
        </p:spPr>
      </p:pic>
      <p:sp>
        <p:nvSpPr>
          <p:cNvPr id="3" name="Titre 5">
            <a:extLst>
              <a:ext uri="{FF2B5EF4-FFF2-40B4-BE49-F238E27FC236}">
                <a16:creationId xmlns:a16="http://schemas.microsoft.com/office/drawing/2014/main" id="{81F3FDF5-14C9-487F-B3F8-2AE3CE286EC2}"/>
              </a:ext>
            </a:extLst>
          </p:cNvPr>
          <p:cNvSpPr txBox="1">
            <a:spLocks/>
          </p:cNvSpPr>
          <p:nvPr/>
        </p:nvSpPr>
        <p:spPr>
          <a:xfrm>
            <a:off x="151644" y="0"/>
            <a:ext cx="11107865" cy="1255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Potential life nests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B37BC7-69D3-44AE-A833-9E631E71766B}"/>
              </a:ext>
            </a:extLst>
          </p:cNvPr>
          <p:cNvSpPr txBox="1"/>
          <p:nvPr/>
        </p:nvSpPr>
        <p:spPr>
          <a:xfrm>
            <a:off x="7825768" y="4423370"/>
            <a:ext cx="1576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Valles </a:t>
            </a:r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Marineris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1A8B8B-444E-4E8C-A179-42A1B1800CA7}"/>
              </a:ext>
            </a:extLst>
          </p:cNvPr>
          <p:cNvSpPr txBox="1"/>
          <p:nvPr/>
        </p:nvSpPr>
        <p:spPr>
          <a:xfrm>
            <a:off x="4948961" y="3244333"/>
            <a:ext cx="11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Tharsis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290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16261B2-59A1-467C-A607-1A18332F8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29"/>
          <a:stretch/>
        </p:blipFill>
        <p:spPr>
          <a:xfrm>
            <a:off x="129623" y="607071"/>
            <a:ext cx="5718904" cy="45092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9980616-EEA6-495A-B8CF-8CE6408E0C34}"/>
              </a:ext>
            </a:extLst>
          </p:cNvPr>
          <p:cNvSpPr txBox="1"/>
          <p:nvPr/>
        </p:nvSpPr>
        <p:spPr>
          <a:xfrm>
            <a:off x="4248510" y="3429000"/>
            <a:ext cx="114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Valles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Marineris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48C35E9-51CF-442D-847F-8D09059AAE19}"/>
              </a:ext>
            </a:extLst>
          </p:cNvPr>
          <p:cNvSpPr txBox="1"/>
          <p:nvPr/>
        </p:nvSpPr>
        <p:spPr>
          <a:xfrm>
            <a:off x="332195" y="5296822"/>
            <a:ext cx="5313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SFP (0.6-0.25-0.15)</a:t>
            </a:r>
          </a:p>
          <a:p>
            <a:pPr algn="ctr"/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Mineral’s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abundance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40%</a:t>
            </a:r>
          </a:p>
          <a:p>
            <a:pPr algn="ctr"/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 = </a:t>
            </a:r>
            <a:r>
              <a:rPr lang="fr-FR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[-10°C;+50°C]</a:t>
            </a:r>
            <a:endParaRPr lang="en-GB" sz="28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AEA09C-032E-40AF-9DFA-17E1FD5AA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28"/>
          <a:stretch/>
        </p:blipFill>
        <p:spPr>
          <a:xfrm>
            <a:off x="6096000" y="594203"/>
            <a:ext cx="5877054" cy="452208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1AC9D8-F6BE-4A89-8BA7-BAC1A816D133}"/>
              </a:ext>
            </a:extLst>
          </p:cNvPr>
          <p:cNvSpPr txBox="1"/>
          <p:nvPr/>
        </p:nvSpPr>
        <p:spPr>
          <a:xfrm>
            <a:off x="10041455" y="3581400"/>
            <a:ext cx="114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Valles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Marineris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117629-9A69-4EA7-91CF-45D4CE237CFC}"/>
              </a:ext>
            </a:extLst>
          </p:cNvPr>
          <p:cNvSpPr txBox="1"/>
          <p:nvPr/>
        </p:nvSpPr>
        <p:spPr>
          <a:xfrm>
            <a:off x="1681037" y="2215347"/>
            <a:ext cx="11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Tharsis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52223E-D200-4A97-B7E2-1E09F2E599B6}"/>
              </a:ext>
            </a:extLst>
          </p:cNvPr>
          <p:cNvSpPr txBox="1"/>
          <p:nvPr/>
        </p:nvSpPr>
        <p:spPr>
          <a:xfrm>
            <a:off x="7454837" y="2231924"/>
            <a:ext cx="11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Tharsis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2B4C31-6511-426D-8B99-45F55EC73DA5}"/>
              </a:ext>
            </a:extLst>
          </p:cNvPr>
          <p:cNvSpPr txBox="1"/>
          <p:nvPr/>
        </p:nvSpPr>
        <p:spPr>
          <a:xfrm>
            <a:off x="6096000" y="5276991"/>
            <a:ext cx="5595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SFP (0.6-0.25-0.15)</a:t>
            </a:r>
          </a:p>
          <a:p>
            <a:pPr algn="ctr"/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Mineral’s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abundance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40%</a:t>
            </a:r>
          </a:p>
          <a:p>
            <a:pPr algn="ctr"/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 = </a:t>
            </a:r>
            <a:r>
              <a:rPr lang="fr-FR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[- 35°C;+50°C]</a:t>
            </a:r>
            <a:endParaRPr lang="en-GB" sz="28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 12" descr="Une image contenant jouet&#10;&#10;Description générée automatiquement">
            <a:extLst>
              <a:ext uri="{FF2B5EF4-FFF2-40B4-BE49-F238E27FC236}">
                <a16:creationId xmlns:a16="http://schemas.microsoft.com/office/drawing/2014/main" id="{4CAAAEF3-6C91-434B-A34B-9E42862CD0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9FF"/>
              </a:clrFrom>
              <a:clrTo>
                <a:srgbClr val="FDF9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76" y="2584679"/>
            <a:ext cx="1176205" cy="11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F0AE15D8-610F-4F6F-A979-E157E2821F19}"/>
              </a:ext>
            </a:extLst>
          </p:cNvPr>
          <p:cNvSpPr txBox="1">
            <a:spLocks/>
          </p:cNvSpPr>
          <p:nvPr/>
        </p:nvSpPr>
        <p:spPr>
          <a:xfrm>
            <a:off x="151644" y="0"/>
            <a:ext cx="11107865" cy="12553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Potential life nests – generative code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B4BC20-1610-406A-B310-1001E7E7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54" y="1015520"/>
            <a:ext cx="7834644" cy="29644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22E5B14-179F-438E-8CD3-FE629B9C939A}"/>
              </a:ext>
            </a:extLst>
          </p:cNvPr>
          <p:cNvSpPr txBox="1"/>
          <p:nvPr/>
        </p:nvSpPr>
        <p:spPr>
          <a:xfrm>
            <a:off x="2940483" y="3979980"/>
            <a:ext cx="531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etc…</a:t>
            </a:r>
            <a:endParaRPr lang="en-GB" sz="28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FDC769-3CA8-4DC4-A2BF-2B25814D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938" y="4620668"/>
            <a:ext cx="8677275" cy="6000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7E71722-81B2-458E-BD96-ED22F36E3E55}"/>
              </a:ext>
            </a:extLst>
          </p:cNvPr>
          <p:cNvSpPr txBox="1"/>
          <p:nvPr/>
        </p:nvSpPr>
        <p:spPr>
          <a:xfrm>
            <a:off x="1963453" y="5842480"/>
            <a:ext cx="726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GO FOR A LIVE TEST ! </a:t>
            </a:r>
            <a:endParaRPr lang="en-GB" sz="28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 descr="Une image contenant jouet&#10;&#10;Description générée automatiquement">
            <a:extLst>
              <a:ext uri="{FF2B5EF4-FFF2-40B4-BE49-F238E27FC236}">
                <a16:creationId xmlns:a16="http://schemas.microsoft.com/office/drawing/2014/main" id="{69638DA6-9100-4745-A43F-96EEE3BE900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9FF"/>
              </a:clrFrom>
              <a:clrTo>
                <a:srgbClr val="FDF9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33" y="5140727"/>
            <a:ext cx="888698" cy="888698"/>
          </a:xfrm>
          <a:prstGeom prst="rect">
            <a:avLst/>
          </a:prstGeom>
        </p:spPr>
      </p:pic>
      <p:pic>
        <p:nvPicPr>
          <p:cNvPr id="11" name="Image 10" descr="Une image contenant jouet&#10;&#10;Description générée automatiquement">
            <a:extLst>
              <a:ext uri="{FF2B5EF4-FFF2-40B4-BE49-F238E27FC236}">
                <a16:creationId xmlns:a16="http://schemas.microsoft.com/office/drawing/2014/main" id="{D4B7F8DA-CF65-4DBF-B840-9FC1B9DA94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9FF"/>
              </a:clrFrom>
              <a:clrTo>
                <a:srgbClr val="FD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56" y="5273328"/>
            <a:ext cx="1176205" cy="1176205"/>
          </a:xfrm>
          <a:prstGeom prst="rect">
            <a:avLst/>
          </a:prstGeom>
        </p:spPr>
      </p:pic>
      <p:pic>
        <p:nvPicPr>
          <p:cNvPr id="12" name="Image 11" descr="Une image contenant jouet&#10;&#10;Description générée automatiquement">
            <a:extLst>
              <a:ext uri="{FF2B5EF4-FFF2-40B4-BE49-F238E27FC236}">
                <a16:creationId xmlns:a16="http://schemas.microsoft.com/office/drawing/2014/main" id="{7121AE91-E387-4CFC-8571-1EB2B801CD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9FF"/>
              </a:clrFrom>
              <a:clrTo>
                <a:srgbClr val="FDF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0" y="5327671"/>
            <a:ext cx="1176205" cy="11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37097D-D9C6-4BCB-88C7-E05289585BDF}"/>
              </a:ext>
            </a:extLst>
          </p:cNvPr>
          <p:cNvSpPr/>
          <p:nvPr/>
        </p:nvSpPr>
        <p:spPr>
          <a:xfrm>
            <a:off x="1409860" y="107962"/>
            <a:ext cx="8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Retrieving</a:t>
            </a:r>
            <a:r>
              <a:rPr lang="fr-FR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data</a:t>
            </a:r>
            <a:endParaRPr lang="en-GB" sz="54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7B3A9EF-5910-4486-8BF7-3E57FD099530}"/>
              </a:ext>
            </a:extLst>
          </p:cNvPr>
          <p:cNvSpPr txBox="1"/>
          <p:nvPr/>
        </p:nvSpPr>
        <p:spPr>
          <a:xfrm>
            <a:off x="291695" y="1488238"/>
            <a:ext cx="116086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</a:t>
            </a: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Odyssey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mission &amp; THEMIS (Thermal Emission Imaging System) in 2001</a:t>
            </a:r>
          </a:p>
          <a:p>
            <a:pPr algn="ctr"/>
            <a:r>
              <a:rPr lang="en-GB" sz="2800" dirty="0">
                <a:solidFill>
                  <a:srgbClr val="00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http://mars.asu.edu/data/</a:t>
            </a:r>
            <a:r>
              <a:rPr lang="fr-FR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Surface layer :</a:t>
            </a:r>
          </a:p>
          <a:p>
            <a:pPr lvl="3"/>
            <a:r>
              <a:rPr lang="en-GB" sz="2800" dirty="0">
                <a:hlinkClick r:id="rId3"/>
              </a:rPr>
              <a:t>http://mars.asu.edu/data/molasr/</a:t>
            </a:r>
            <a:endParaRPr lang="fr-FR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 : </a:t>
            </a:r>
          </a:p>
          <a:p>
            <a:pPr lvl="3"/>
            <a:r>
              <a:rPr lang="en-GB" sz="2800" dirty="0">
                <a:hlinkClick r:id="rId4"/>
              </a:rPr>
              <a:t>http://mars.asu.edu/data/thm_dir/</a:t>
            </a:r>
            <a:endParaRPr lang="fr-FR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fr-F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Mineral</a:t>
            </a:r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 : </a:t>
            </a:r>
          </a:p>
          <a:p>
            <a:r>
              <a:rPr lang="en-GB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  <a:r>
              <a:rPr lang="en-GB" sz="2800" dirty="0">
                <a:hlinkClick r:id="rId5"/>
              </a:rPr>
              <a:t>http://mars.asu.edu/data/tes_silicates/</a:t>
            </a:r>
            <a:endParaRPr lang="en-GB" sz="2800" dirty="0"/>
          </a:p>
          <a:p>
            <a:r>
              <a:rPr lang="en-GB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  <a:r>
              <a:rPr lang="en-GB" sz="2800" dirty="0">
                <a:hlinkClick r:id="rId6"/>
              </a:rPr>
              <a:t>http://mars.asu.edu/data/tes_kfeldspar/</a:t>
            </a:r>
            <a:endParaRPr lang="en-GB" sz="2800" dirty="0"/>
          </a:p>
          <a:p>
            <a:r>
              <a:rPr lang="en-GB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  <a:r>
              <a:rPr lang="en-GB" sz="2800" dirty="0">
                <a:hlinkClick r:id="rId7"/>
              </a:rPr>
              <a:t>http://mars.asu.edu/data/tes_plagioclase/</a:t>
            </a:r>
            <a:endParaRPr lang="en-GB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275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0E8482B-E8F6-433B-B507-CC79AF1F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23" y="3223149"/>
            <a:ext cx="5192530" cy="30652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67BFB5-690F-44A0-96BE-96C0CEDF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6" y="1130909"/>
            <a:ext cx="6362700" cy="33718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C6D8309-2722-422F-9597-EB9150F671F4}"/>
              </a:ext>
            </a:extLst>
          </p:cNvPr>
          <p:cNvSpPr txBox="1"/>
          <p:nvPr/>
        </p:nvSpPr>
        <p:spPr>
          <a:xfrm>
            <a:off x="1020435" y="5265426"/>
            <a:ext cx="550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</a:rPr>
              <a:t>72 files to merge </a:t>
            </a:r>
            <a:r>
              <a:rPr lang="fr-FR" sz="2400" dirty="0" err="1">
                <a:solidFill>
                  <a:srgbClr val="FFFF00"/>
                </a:solidFill>
              </a:rPr>
              <a:t>together</a:t>
            </a:r>
            <a:endParaRPr lang="en-GB" sz="2400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C5E87-3FB3-41A2-A6A5-6E517D7772F7}"/>
              </a:ext>
            </a:extLst>
          </p:cNvPr>
          <p:cNvSpPr/>
          <p:nvPr/>
        </p:nvSpPr>
        <p:spPr>
          <a:xfrm>
            <a:off x="1409860" y="107962"/>
            <a:ext cx="8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Temperature’s</a:t>
            </a:r>
            <a:r>
              <a:rPr lang="fr-FR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layer</a:t>
            </a:r>
            <a:endParaRPr lang="en-GB" sz="54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87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7B14278-EC18-4700-984F-4046D867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29" y="1456267"/>
            <a:ext cx="5543550" cy="7143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D5E3F2-77AA-4497-825A-A5036D8E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6" y="3159360"/>
            <a:ext cx="5190343" cy="2583321"/>
          </a:xfrm>
          <a:prstGeom prst="rect">
            <a:avLst/>
          </a:prstGeom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200AF325-ECAB-4B9E-813E-1DDF9C11FE65}"/>
              </a:ext>
            </a:extLst>
          </p:cNvPr>
          <p:cNvSpPr/>
          <p:nvPr/>
        </p:nvSpPr>
        <p:spPr>
          <a:xfrm rot="16200000">
            <a:off x="5604230" y="3975053"/>
            <a:ext cx="714375" cy="9519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86BB393-1AAE-4C9F-9E39-D828EADC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09"/>
          <a:stretch/>
        </p:blipFill>
        <p:spPr>
          <a:xfrm>
            <a:off x="6526376" y="3135234"/>
            <a:ext cx="5322358" cy="2633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5357F6-2852-43BD-9427-99EEA2E2679D}"/>
              </a:ext>
            </a:extLst>
          </p:cNvPr>
          <p:cNvSpPr/>
          <p:nvPr/>
        </p:nvSpPr>
        <p:spPr>
          <a:xfrm>
            <a:off x="1409860" y="107962"/>
            <a:ext cx="8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Surface’s</a:t>
            </a:r>
            <a:r>
              <a:rPr lang="fr-FR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layer</a:t>
            </a:r>
            <a:endParaRPr lang="en-GB" sz="54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680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extérieur, neige, couvert, skiant&#10;&#10;Description générée automatiquement">
            <a:extLst>
              <a:ext uri="{FF2B5EF4-FFF2-40B4-BE49-F238E27FC236}">
                <a16:creationId xmlns:a16="http://schemas.microsoft.com/office/drawing/2014/main" id="{DAB19812-BE16-4D30-ADCB-9FF6798C1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" r="2067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B8D705-961E-48B7-A38F-4507089A3935}"/>
              </a:ext>
            </a:extLst>
          </p:cNvPr>
          <p:cNvSpPr txBox="1"/>
          <p:nvPr/>
        </p:nvSpPr>
        <p:spPr>
          <a:xfrm>
            <a:off x="4113598" y="3105834"/>
            <a:ext cx="114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Valles </a:t>
            </a:r>
            <a:r>
              <a:rPr lang="fr-FR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Marineris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38082B-B66C-4523-ADBE-5732A199F706}"/>
              </a:ext>
            </a:extLst>
          </p:cNvPr>
          <p:cNvSpPr txBox="1"/>
          <p:nvPr/>
        </p:nvSpPr>
        <p:spPr>
          <a:xfrm>
            <a:off x="2272306" y="3077527"/>
            <a:ext cx="11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Tharsis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B4B75B-8C91-4235-B187-B6352512A667}"/>
              </a:ext>
            </a:extLst>
          </p:cNvPr>
          <p:cNvSpPr txBox="1"/>
          <p:nvPr/>
        </p:nvSpPr>
        <p:spPr>
          <a:xfrm>
            <a:off x="778140" y="2892861"/>
            <a:ext cx="11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Olympus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2C63ECE-1796-47F4-A7D3-BA463F2D40BB}"/>
              </a:ext>
            </a:extLst>
          </p:cNvPr>
          <p:cNvSpPr txBox="1"/>
          <p:nvPr/>
        </p:nvSpPr>
        <p:spPr>
          <a:xfrm>
            <a:off x="9155290" y="4863855"/>
            <a:ext cx="11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Hellas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72AD73-A9DC-4CF4-9B21-D8D831F533F4}"/>
              </a:ext>
            </a:extLst>
          </p:cNvPr>
          <p:cNvSpPr txBox="1"/>
          <p:nvPr/>
        </p:nvSpPr>
        <p:spPr>
          <a:xfrm>
            <a:off x="7191578" y="2523529"/>
            <a:ext cx="11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Arabia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8EDC54-9107-4B7D-A8D8-F04B9C5AD3A8}"/>
              </a:ext>
            </a:extLst>
          </p:cNvPr>
          <p:cNvSpPr txBox="1"/>
          <p:nvPr/>
        </p:nvSpPr>
        <p:spPr>
          <a:xfrm>
            <a:off x="5887434" y="591658"/>
            <a:ext cx="245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Vastitas </a:t>
            </a:r>
            <a:r>
              <a:rPr lang="fr-FR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borealis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B878F3-BA88-4511-9C3B-DC28C9EF0C1F}"/>
              </a:ext>
            </a:extLst>
          </p:cNvPr>
          <p:cNvSpPr txBox="1"/>
          <p:nvPr/>
        </p:nvSpPr>
        <p:spPr>
          <a:xfrm>
            <a:off x="4687117" y="5233187"/>
            <a:ext cx="114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Argyre</a:t>
            </a:r>
            <a:endParaRPr lang="en-GB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531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70FE37E6-39F9-4B33-832C-90BBD1B7BFE6}"/>
              </a:ext>
            </a:extLst>
          </p:cNvPr>
          <p:cNvSpPr/>
          <p:nvPr/>
        </p:nvSpPr>
        <p:spPr>
          <a:xfrm>
            <a:off x="3709161" y="2653264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0BE1A779-B196-4FAF-9C19-9D1E057A7469}"/>
              </a:ext>
            </a:extLst>
          </p:cNvPr>
          <p:cNvSpPr/>
          <p:nvPr/>
        </p:nvSpPr>
        <p:spPr>
          <a:xfrm>
            <a:off x="3316546" y="2653263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F2B93ACF-EC15-4632-8B9C-C51D2316279B}"/>
              </a:ext>
            </a:extLst>
          </p:cNvPr>
          <p:cNvSpPr/>
          <p:nvPr/>
        </p:nvSpPr>
        <p:spPr>
          <a:xfrm>
            <a:off x="4060610" y="2653264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3EC2170A-621B-48D9-B67B-6B5286303A4F}"/>
              </a:ext>
            </a:extLst>
          </p:cNvPr>
          <p:cNvSpPr/>
          <p:nvPr/>
        </p:nvSpPr>
        <p:spPr>
          <a:xfrm>
            <a:off x="7858709" y="2653263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E756278B-1AE6-49F8-98FF-0158E7BC4F09}"/>
              </a:ext>
            </a:extLst>
          </p:cNvPr>
          <p:cNvSpPr/>
          <p:nvPr/>
        </p:nvSpPr>
        <p:spPr>
          <a:xfrm>
            <a:off x="5010462" y="4654435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46630C86-DD23-4942-8CC3-88A7316C5DB7}"/>
              </a:ext>
            </a:extLst>
          </p:cNvPr>
          <p:cNvSpPr/>
          <p:nvPr/>
        </p:nvSpPr>
        <p:spPr>
          <a:xfrm>
            <a:off x="5490147" y="4654436"/>
            <a:ext cx="479685" cy="1019331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6592FEA-1CF0-4416-9C66-F9321206AD35}"/>
              </a:ext>
            </a:extLst>
          </p:cNvPr>
          <p:cNvSpPr/>
          <p:nvPr/>
        </p:nvSpPr>
        <p:spPr>
          <a:xfrm>
            <a:off x="8583980" y="2653268"/>
            <a:ext cx="2975859" cy="101933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PLAGIOCLASE</a:t>
            </a:r>
            <a:endParaRPr lang="en-GB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B17CCB2-F40F-4518-827E-ABBFD104CE7B}"/>
              </a:ext>
            </a:extLst>
          </p:cNvPr>
          <p:cNvSpPr/>
          <p:nvPr/>
        </p:nvSpPr>
        <p:spPr>
          <a:xfrm>
            <a:off x="6492611" y="4654434"/>
            <a:ext cx="2383437" cy="101933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HEMATITE</a:t>
            </a:r>
          </a:p>
          <a:p>
            <a:pPr algn="ctr"/>
            <a:r>
              <a:rPr lang="fr-FR" sz="20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OLIVINE</a:t>
            </a:r>
          </a:p>
          <a:p>
            <a:pPr algn="ctr"/>
            <a:r>
              <a:rPr lang="fr-FR" sz="20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AMPHIBOL…</a:t>
            </a:r>
            <a:endParaRPr lang="en-GB" sz="11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EC8FCB5-AAD6-4B11-B018-50A095610EAE}"/>
              </a:ext>
            </a:extLst>
          </p:cNvPr>
          <p:cNvSpPr/>
          <p:nvPr/>
        </p:nvSpPr>
        <p:spPr>
          <a:xfrm>
            <a:off x="4637265" y="2653264"/>
            <a:ext cx="2975859" cy="101933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FELDSPAR</a:t>
            </a:r>
            <a:endParaRPr lang="en-GB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D3D69AD-7C9B-44CE-95B2-D60BCAFF6EA5}"/>
              </a:ext>
            </a:extLst>
          </p:cNvPr>
          <p:cNvSpPr/>
          <p:nvPr/>
        </p:nvSpPr>
        <p:spPr>
          <a:xfrm>
            <a:off x="316116" y="2653268"/>
            <a:ext cx="2975859" cy="101933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SILICATES</a:t>
            </a:r>
            <a:endParaRPr lang="en-GB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4E2609-E1F6-4339-99F4-ADA5086A935E}"/>
              </a:ext>
            </a:extLst>
          </p:cNvPr>
          <p:cNvSpPr/>
          <p:nvPr/>
        </p:nvSpPr>
        <p:spPr>
          <a:xfrm>
            <a:off x="1289939" y="529781"/>
            <a:ext cx="8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Life sustainability of minerals</a:t>
            </a:r>
            <a:endParaRPr lang="en-GB" sz="54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5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5">
            <a:extLst>
              <a:ext uri="{FF2B5EF4-FFF2-40B4-BE49-F238E27FC236}">
                <a16:creationId xmlns:a16="http://schemas.microsoft.com/office/drawing/2014/main" id="{E12847BE-FB93-495A-BD30-AA908225DCF5}"/>
              </a:ext>
            </a:extLst>
          </p:cNvPr>
          <p:cNvSpPr txBox="1">
            <a:spLocks/>
          </p:cNvSpPr>
          <p:nvPr/>
        </p:nvSpPr>
        <p:spPr>
          <a:xfrm>
            <a:off x="1051390" y="30997"/>
            <a:ext cx="10131425" cy="14562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60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minerals</a:t>
            </a:r>
          </a:p>
        </p:txBody>
      </p:sp>
      <p:pic>
        <p:nvPicPr>
          <p:cNvPr id="12" name="Image 11" descr="Une image contenant moniteur, télévision, écran, herbe&#10;&#10;Description générée automatiquement">
            <a:extLst>
              <a:ext uri="{FF2B5EF4-FFF2-40B4-BE49-F238E27FC236}">
                <a16:creationId xmlns:a16="http://schemas.microsoft.com/office/drawing/2014/main" id="{D88EB3BF-C041-43C6-9234-0844F74A2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02" y="1204095"/>
            <a:ext cx="4449809" cy="2224905"/>
          </a:xfrm>
          <a:prstGeom prst="rect">
            <a:avLst/>
          </a:prstGeom>
        </p:spPr>
      </p:pic>
      <p:pic>
        <p:nvPicPr>
          <p:cNvPr id="14" name="Image 13" descr="Une image contenant moniteur, télévision, écran, intérieur&#10;&#10;Description générée automatiquement">
            <a:extLst>
              <a:ext uri="{FF2B5EF4-FFF2-40B4-BE49-F238E27FC236}">
                <a16:creationId xmlns:a16="http://schemas.microsoft.com/office/drawing/2014/main" id="{F68DB03A-013B-48CF-B255-49AC3CDD2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4" y="1088648"/>
            <a:ext cx="4774579" cy="2387290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E37BD5D-14D9-4BC3-8F0B-A8DE7D78E815}"/>
              </a:ext>
            </a:extLst>
          </p:cNvPr>
          <p:cNvSpPr/>
          <p:nvPr/>
        </p:nvSpPr>
        <p:spPr>
          <a:xfrm>
            <a:off x="2038780" y="3490402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SILICATES</a:t>
            </a:r>
            <a:endParaRPr lang="en-GB" sz="14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EC8F5E2-5DF8-489D-B6A3-F2E8A2E26B10}"/>
              </a:ext>
            </a:extLst>
          </p:cNvPr>
          <p:cNvSpPr/>
          <p:nvPr/>
        </p:nvSpPr>
        <p:spPr>
          <a:xfrm>
            <a:off x="7352713" y="3429000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FELDSPAR</a:t>
            </a:r>
            <a:endParaRPr lang="en-GB" sz="14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6C019C7-B48B-4013-8428-B92D877DA8BB}"/>
              </a:ext>
            </a:extLst>
          </p:cNvPr>
          <p:cNvSpPr/>
          <p:nvPr/>
        </p:nvSpPr>
        <p:spPr>
          <a:xfrm>
            <a:off x="4866484" y="6247915"/>
            <a:ext cx="1978585" cy="579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PLAGIOCLASE</a:t>
            </a:r>
            <a:endParaRPr lang="en-GB" sz="1200" dirty="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3" descr="Une image contenant moniteur, ordinateur, écran, jeu&#10;&#10;Description générée automatiquement">
            <a:extLst>
              <a:ext uri="{FF2B5EF4-FFF2-40B4-BE49-F238E27FC236}">
                <a16:creationId xmlns:a16="http://schemas.microsoft.com/office/drawing/2014/main" id="{3628578E-8AD6-4E55-8AA0-D67D98FEC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68" y="3967080"/>
            <a:ext cx="4561669" cy="22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44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474</Words>
  <Application>Microsoft Office PowerPoint</Application>
  <PresentationFormat>Grand écran</PresentationFormat>
  <Paragraphs>96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Goudy Old Style</vt:lpstr>
      <vt:lpstr>Wingdings</vt:lpstr>
      <vt:lpstr>Céleste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Yanis Sushipack</dc:creator>
  <cp:lastModifiedBy>Yanis Sushipack</cp:lastModifiedBy>
  <cp:revision>42</cp:revision>
  <dcterms:created xsi:type="dcterms:W3CDTF">2020-04-28T22:00:07Z</dcterms:created>
  <dcterms:modified xsi:type="dcterms:W3CDTF">2020-04-30T14:59:13Z</dcterms:modified>
</cp:coreProperties>
</file>